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2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 fontScale="97000"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BC8E76C-B6F2-4510-A6EF-92426E755078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8/16/2021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6793878-FE57-484C-BE03-2F2D9F6566E6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7" name="Straight Connector 14"/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47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Edit Master text styles</a:t>
            </a: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Second level</a:t>
            </a:r>
          </a:p>
          <a:p>
            <a:pPr marL="1143000" lvl="2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Third level</a:t>
            </a:r>
          </a:p>
          <a:p>
            <a:pPr marL="1600200" lvl="3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Fourth level</a:t>
            </a:r>
          </a:p>
          <a:p>
            <a:pPr marL="2057400" lvl="4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Fifth level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870C69A-46E1-40D7-8CEE-744D323B4259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8/16/2021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0218A9DB-4CE5-4171-9EB5-91EF36C737CC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53" name="Straight Connector 32"/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teachingchannel.com/video/teaching-inequalities" TargetMode="External"/><Relationship Id="rId3" Type="http://schemas.openxmlformats.org/officeDocument/2006/relationships/hyperlink" Target="https://youtu.be/tQsQg1S-l2M" TargetMode="External"/><Relationship Id="rId7" Type="http://schemas.openxmlformats.org/officeDocument/2006/relationships/hyperlink" Target="http://www.sedl.org/secc/common_core_videos/grade.php?action=view&amp;id=739" TargetMode="External"/><Relationship Id="rId2" Type="http://schemas.openxmlformats.org/officeDocument/2006/relationships/hyperlink" Target="https://youtu.be/D0UCkYwM84Y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youtu.be/JjFtM0htud8" TargetMode="External"/><Relationship Id="rId5" Type="http://schemas.openxmlformats.org/officeDocument/2006/relationships/hyperlink" Target="https://www.youtube.com/watch?v=lTAQ2HRErYw" TargetMode="External"/><Relationship Id="rId4" Type="http://schemas.openxmlformats.org/officeDocument/2006/relationships/hyperlink" Target="https://youtu.be/6ZJGkNfxHKQ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cboe.org/domain/4449" TargetMode="External"/><Relationship Id="rId2" Type="http://schemas.openxmlformats.org/officeDocument/2006/relationships/hyperlink" Target="https://www.khanacademy.org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1"/>
          <p:cNvSpPr txBox="1"/>
          <p:nvPr/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bIns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Mr. Ulcena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Subtitle 2"/>
          <p:cNvSpPr txBox="1"/>
          <p:nvPr/>
        </p:nvSpPr>
        <p:spPr>
          <a:xfrm>
            <a:off x="2417760" y="3531240"/>
            <a:ext cx="8636760" cy="9774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>
                <a:solidFill>
                  <a:srgbClr val="000000"/>
                </a:solidFill>
                <a:latin typeface="Gill Sans MT"/>
              </a:rPr>
              <a:t>6</a:t>
            </a:r>
            <a:r>
              <a:rPr lang="en-US" sz="1800" b="1" strike="noStrike" cap="all" spc="-1" baseline="3000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>
                <a:solidFill>
                  <a:srgbClr val="000000"/>
                </a:solidFill>
                <a:latin typeface="Gill Sans MT"/>
              </a:rPr>
              <a:t> - 8</a:t>
            </a:r>
            <a:r>
              <a:rPr lang="en-US" sz="1800" b="1" strike="noStrike" cap="all" spc="-1" baseline="3000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>
                <a:solidFill>
                  <a:srgbClr val="000000"/>
                </a:solidFill>
                <a:latin typeface="Gill Sans MT"/>
              </a:rPr>
              <a:t> Math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>
                <a:solidFill>
                  <a:srgbClr val="000000"/>
                </a:solidFill>
                <a:latin typeface="Gill Sans MT"/>
              </a:rPr>
              <a:t>Week at a Glance 08/16-08/20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FF0000"/>
                </a:solidFill>
                <a:latin typeface="Gill Sans MT"/>
              </a:rPr>
              <a:t>Welcome back to school class  of 2021-2022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Content Placeholder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WAG=WEEK AT A GLANCE</a:t>
            </a: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Week at a glance (WAG) is designed to give parents a brief idea of what their child is learning at school. It will have the subject standards (Georgia Standards of Excellence), the main topics covered, links to videos and worksheets. 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 encourage parents to review this presentation and stay informed on the weekly learning objectives.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WAGS are subject to change according to student mastery.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Math standards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Content Placeholder 2"/>
          <p:cNvSpPr txBox="1"/>
          <p:nvPr/>
        </p:nvSpPr>
        <p:spPr>
          <a:xfrm>
            <a:off x="303120" y="2015640"/>
            <a:ext cx="3492360" cy="4037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0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6</a:t>
            </a:r>
            <a:r>
              <a:rPr lang="en-US" sz="2000" b="1" u="sng" strike="noStrike" spc="-1" baseline="30000" dirty="0">
                <a:solidFill>
                  <a:srgbClr val="000000"/>
                </a:solidFill>
                <a:uFillTx/>
                <a:latin typeface="Times New Roman"/>
              </a:rPr>
              <a:t>th</a:t>
            </a:r>
            <a:r>
              <a:rPr lang="en-US" sz="20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 Grade</a:t>
            </a: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0 </a:t>
            </a:r>
            <a:endParaRPr lang="en-US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Like a Mathematician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 Number Sense, </a:t>
            </a:r>
            <a:r>
              <a:rPr lang="en-US" b="0" u="sng" strike="noStrike" spc="-1" dirty="0">
                <a:solidFill>
                  <a:srgbClr val="00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Growth Mindset,</a:t>
            </a: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SMP Routines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endParaRPr lang="en-US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Grade 5 Standards </a:t>
            </a:r>
            <a:endParaRPr lang="en-US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5.NBT.5. </a:t>
            </a:r>
            <a:r>
              <a:rPr lang="en-US" b="0" u="sng" strike="noStrike" spc="-1" dirty="0">
                <a:solidFill>
                  <a:srgbClr val="FA2B5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5.NBT.6</a:t>
            </a: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5.NBT.7, 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lang="en-US" b="0" u="sng" strike="noStrike" spc="-1" dirty="0">
                <a:solidFill>
                  <a:srgbClr val="FA2B5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5.NF.7a-c</a:t>
            </a:r>
            <a:endParaRPr lang="en-US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endParaRPr lang="en-US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Fluently multiply whole numbers using the standard algorithm (3 digits by 2 digits)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Fluently divide whole numbers using strategies (4-digits dividends by 2-digit divisors)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Add/subtract/multiply/divide decimals to hundredths using strategies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 unit fractions by whole numbers and whole numbers by unit fractions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endParaRPr lang="en-US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Fraction, Whole number</a:t>
            </a:r>
          </a:p>
        </p:txBody>
      </p:sp>
      <p:sp>
        <p:nvSpPr>
          <p:cNvPr id="96" name="TextBox 3"/>
          <p:cNvSpPr/>
          <p:nvPr/>
        </p:nvSpPr>
        <p:spPr>
          <a:xfrm>
            <a:off x="3990600" y="2015640"/>
            <a:ext cx="3492360" cy="390730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7</a:t>
            </a:r>
            <a:r>
              <a:rPr lang="en-US" sz="1400" b="1" u="sng" strike="noStrike" spc="-1" baseline="30000" dirty="0">
                <a:solidFill>
                  <a:srgbClr val="000000"/>
                </a:solidFill>
                <a:uFillTx/>
                <a:latin typeface="Times New Roman"/>
              </a:rPr>
              <a:t>th</a:t>
            </a:r>
            <a:r>
              <a:rPr lang="en-US" sz="14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 Grade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FF0000"/>
                </a:solidFill>
                <a:latin typeface="Times New Roman"/>
              </a:rPr>
              <a:t>Unit 0 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Think Like a Mathematician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Establish Number Sense, </a:t>
            </a:r>
            <a:r>
              <a:rPr lang="en-US" sz="1100" b="0" u="sng" strike="noStrike" spc="-1" dirty="0">
                <a:solidFill>
                  <a:srgbClr val="000000"/>
                </a:solidFill>
                <a:uFillTx/>
                <a:latin typeface="Times New Roman"/>
              </a:rPr>
              <a:t>Growth Mindset,</a:t>
            </a: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 and SMP Routines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FF0000"/>
                </a:solidFill>
                <a:latin typeface="Times New Roman"/>
              </a:rPr>
              <a:t>Grade 6 Standards 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6.NS.3, 6.NS.5, 6.NS.6a-c, and 6.NS.7a-d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1" strike="noStrike" spc="-1" dirty="0">
                <a:solidFill>
                  <a:srgbClr val="FF0000"/>
                </a:solidFill>
                <a:latin typeface="Times New Roman"/>
              </a:rPr>
              <a:t>Big Ideas: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Fluently add, subtract, multiply, and divide multi-digit decimals using the standard algorithm.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Understand a rational number as a point on the number line. 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Understand and use positive and negative numbers to describe real-world situations.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Understand ordering and absolute value of rational numbers.</a:t>
            </a:r>
          </a:p>
          <a:p>
            <a:pPr>
              <a:lnSpc>
                <a:spcPct val="100000"/>
              </a:lnSpc>
            </a:pPr>
            <a:endParaRPr lang="en-US" sz="1100" b="0" strike="noStrike" spc="-1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en-US" sz="1100" b="1" spc="-1" dirty="0">
                <a:solidFill>
                  <a:srgbClr val="FF0000"/>
                </a:solidFill>
                <a:latin typeface="Times New Roman"/>
              </a:rPr>
              <a:t>Vocabulary:</a:t>
            </a: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Rational Numbers, Irrational Numbers</a:t>
            </a:r>
            <a:endParaRPr lang="en-US" sz="1100" b="0" strike="noStrike" spc="-1" dirty="0">
              <a:latin typeface="Arial"/>
            </a:endParaRPr>
          </a:p>
        </p:txBody>
      </p:sp>
      <p:sp>
        <p:nvSpPr>
          <p:cNvPr id="97" name="TextBox 4"/>
          <p:cNvSpPr/>
          <p:nvPr/>
        </p:nvSpPr>
        <p:spPr>
          <a:xfrm>
            <a:off x="7678080" y="2015640"/>
            <a:ext cx="3646440" cy="356875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8</a:t>
            </a:r>
            <a:r>
              <a:rPr lang="en-US" sz="1400" b="1" u="sng" strike="noStrike" spc="-1" baseline="30000" dirty="0">
                <a:solidFill>
                  <a:srgbClr val="000000"/>
                </a:solidFill>
                <a:uFillTx/>
                <a:latin typeface="Times New Roman"/>
              </a:rPr>
              <a:t>th</a:t>
            </a:r>
            <a:r>
              <a:rPr lang="en-US" sz="14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 Grade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1" strike="noStrike" spc="-1" dirty="0">
                <a:solidFill>
                  <a:srgbClr val="FF0000"/>
                </a:solidFill>
                <a:latin typeface="Times New Roman"/>
              </a:rPr>
              <a:t>Unit 0 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Think Like a Mathematician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1" strike="noStrike" spc="-1" dirty="0">
                <a:solidFill>
                  <a:srgbClr val="000000"/>
                </a:solidFill>
                <a:latin typeface="Times New Roman"/>
              </a:rPr>
              <a:t>Establish Number Sense, </a:t>
            </a:r>
            <a:r>
              <a:rPr lang="en-US" sz="1100" b="1" u="sng" strike="noStrike" spc="-1" dirty="0">
                <a:solidFill>
                  <a:srgbClr val="000000"/>
                </a:solidFill>
                <a:uFillTx/>
                <a:latin typeface="Times New Roman"/>
              </a:rPr>
              <a:t>Growth Mindset,</a:t>
            </a:r>
            <a:r>
              <a:rPr lang="en-US" sz="1100" b="1" strike="noStrike" spc="-1" dirty="0">
                <a:solidFill>
                  <a:srgbClr val="000000"/>
                </a:solidFill>
                <a:latin typeface="Times New Roman"/>
              </a:rPr>
              <a:t> and SMP Routines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FF0000"/>
                </a:solidFill>
                <a:latin typeface="Times New Roman"/>
              </a:rPr>
              <a:t>Grade 7 Standards 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u="sng" strike="noStrike" spc="-1" dirty="0">
                <a:solidFill>
                  <a:srgbClr val="FA2B5C"/>
                </a:solidFill>
                <a:uFillTx/>
                <a:latin typeface="Times New Roman"/>
                <a:hlinkClick r:id="rId4"/>
              </a:rPr>
              <a:t>7.NS.1a-d</a:t>
            </a: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, 7.NS.2a, b, &amp; </a:t>
            </a:r>
            <a:r>
              <a:rPr lang="en-US" sz="1100" b="0" u="sng" strike="noStrike" spc="-1" dirty="0">
                <a:solidFill>
                  <a:srgbClr val="FA2B5C"/>
                </a:solidFill>
                <a:uFillTx/>
                <a:latin typeface="Times New Roman"/>
                <a:hlinkClick r:id="rId5"/>
              </a:rPr>
              <a:t>d</a:t>
            </a: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1100" b="0" u="sng" strike="noStrike" spc="-1" dirty="0">
                <a:solidFill>
                  <a:srgbClr val="FA2B5C"/>
                </a:solidFill>
                <a:uFillTx/>
                <a:latin typeface="Times New Roman"/>
                <a:hlinkClick r:id="rId6"/>
              </a:rPr>
              <a:t>7.EE.3</a:t>
            </a: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, and 7.EE.4</a:t>
            </a:r>
            <a:r>
              <a:rPr lang="en-US" sz="1100" b="0" u="sng" strike="noStrike" spc="-1" dirty="0">
                <a:solidFill>
                  <a:srgbClr val="FA2B5C"/>
                </a:solidFill>
                <a:uFillTx/>
                <a:latin typeface="Times New Roman"/>
                <a:hlinkClick r:id="rId7"/>
              </a:rPr>
              <a:t>a</a:t>
            </a: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1100" b="0" u="sng" strike="noStrike" spc="-1" dirty="0">
                <a:solidFill>
                  <a:srgbClr val="FA2B5C"/>
                </a:solidFill>
                <a:uFillTx/>
                <a:latin typeface="Times New Roman"/>
                <a:hlinkClick r:id="rId8"/>
              </a:rPr>
              <a:t>b</a:t>
            </a: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, &amp; c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1" strike="noStrike" spc="-1" dirty="0">
                <a:solidFill>
                  <a:srgbClr val="FF0000"/>
                </a:solidFill>
                <a:latin typeface="Times New Roman"/>
              </a:rPr>
              <a:t>Big Ideas: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Add, subtract, multiply and divide rational numbers including integers in real world &amp; mathematical contexts using a number line and properties (NS.1-2). 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 </a:t>
            </a:r>
            <a:endParaRPr lang="en-US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100" b="0" strike="noStrike" spc="-1" dirty="0">
                <a:solidFill>
                  <a:srgbClr val="000000"/>
                </a:solidFill>
                <a:latin typeface="Times New Roman"/>
              </a:rPr>
              <a:t>Solve multi-step real-world problems using numerical and algebraic expressions and equations (EE.3-4)</a:t>
            </a:r>
          </a:p>
          <a:p>
            <a:pPr>
              <a:lnSpc>
                <a:spcPct val="100000"/>
              </a:lnSpc>
            </a:pPr>
            <a:endParaRPr lang="en-US" sz="1100" spc="-1" dirty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en-US" sz="1100" b="1" strike="noStrike" spc="-1" dirty="0">
                <a:solidFill>
                  <a:srgbClr val="FF0000"/>
                </a:solidFill>
                <a:latin typeface="Times New Roman"/>
              </a:rPr>
              <a:t>Vocabulary:</a:t>
            </a:r>
          </a:p>
          <a:p>
            <a:pPr>
              <a:lnSpc>
                <a:spcPct val="100000"/>
              </a:lnSpc>
            </a:pPr>
            <a:r>
              <a:rPr lang="en-US" sz="1100" spc="-1" dirty="0">
                <a:solidFill>
                  <a:srgbClr val="000000"/>
                </a:solidFill>
                <a:latin typeface="Times New Roman"/>
              </a:rPr>
              <a:t>Integers</a:t>
            </a:r>
            <a:endParaRPr lang="en-US" sz="11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Table 3"/>
          <p:cNvGraphicFramePr/>
          <p:nvPr/>
        </p:nvGraphicFramePr>
        <p:xfrm>
          <a:off x="1140480" y="1269000"/>
          <a:ext cx="9757800" cy="3912553"/>
        </p:xfrm>
        <a:graphic>
          <a:graphicData uri="http://schemas.openxmlformats.org/drawingml/2006/table">
            <a:tbl>
              <a:tblPr/>
              <a:tblGrid>
                <a:gridCol w="195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7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Monday </a:t>
                      </a:r>
                      <a:endParaRPr lang="en-US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strike="noStrike" spc="-1" baseline="1400000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Adding subtracting multiplying and dividing fractions PowerPoint presentation./Note taking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strike="noStrike" spc="-1" baseline="1400000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Integers PowerPoint presentation/Note taking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strike="noStrike" spc="-1" baseline="1400000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Introduction to rational and irrational numbers PowerPoint presentation/Note taking 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Tuesday</a:t>
                      </a:r>
                      <a:endParaRPr lang="en-US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strike="noStrike" spc="-1" baseline="1400000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Adding subtracting multiplying and dividing fractions PowerPoint presentation./Note taking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strike="noStrike" spc="-1" baseline="1400000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Integers PowerPoint presentation/Note taking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strike="noStrike" spc="-1" baseline="1400000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Introduction to rational and irrational numbers PowerPoint presentation/Note taking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Wednesday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100" b="1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Small Group/Remediation </a:t>
                      </a:r>
                      <a:endParaRPr lang="en-US" sz="11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Thursday</a:t>
                      </a:r>
                      <a:endParaRPr lang="en-US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400" b="0" strike="noStrike" spc="-1">
                          <a:solidFill>
                            <a:srgbClr val="FFFFFF"/>
                          </a:solidFill>
                          <a:latin typeface="Gill Sans MT"/>
                        </a:rPr>
                        <a:t>Preassessment and evaluation – ALL grade level</a:t>
                      </a:r>
                      <a:endParaRPr lang="en-US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Friday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Discuss preassessment with students and set academic goals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/>
          <p:nvPr/>
        </p:nvSpPr>
        <p:spPr>
          <a:xfrm>
            <a:off x="1450800" y="804960"/>
            <a:ext cx="960408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</a:t>
            </a:r>
            <a:br/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math Resources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943600" y="2016360"/>
            <a:ext cx="327276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en-US" sz="1800" b="0" strike="noStrike" spc="-1">
                <a:latin typeface="Arial"/>
              </a:rPr>
              <a:t>Khan Academy</a:t>
            </a:r>
          </a:p>
          <a:p>
            <a:r>
              <a:rPr lang="en-US" sz="1800" b="0" strike="noStrike" spc="-1">
                <a:latin typeface="Arial"/>
                <a:hlinkClick r:id="rId2"/>
              </a:rPr>
              <a:t>https://www.khanacademy.org/</a:t>
            </a:r>
            <a:endParaRPr lang="en-US" sz="1800" b="0" strike="noStrike" spc="-1">
              <a:latin typeface="Arial"/>
            </a:endParaRPr>
          </a:p>
          <a:p>
            <a:endParaRPr lang="en-US" sz="1800" b="0" strike="noStrike" spc="-1">
              <a:latin typeface="Arial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527840" y="2022840"/>
            <a:ext cx="375768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en-US" sz="1800" b="0" strike="noStrike" spc="-1">
                <a:latin typeface="Arial"/>
              </a:rPr>
              <a:t>Mr.Ulcena Teacher’s Page</a:t>
            </a:r>
          </a:p>
          <a:p>
            <a:r>
              <a:rPr lang="en-US" sz="1800" b="0" strike="noStrike" spc="-1">
                <a:latin typeface="Arial"/>
                <a:hlinkClick r:id="rId3"/>
              </a:rPr>
              <a:t>https://www.rcboe.org/domain/4449</a:t>
            </a:r>
            <a:endParaRPr lang="en-US" sz="1800" b="0" strike="noStrike" spc="-1">
              <a:latin typeface="Arial"/>
            </a:endParaRPr>
          </a:p>
          <a:p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119</TotalTime>
  <Words>541</Words>
  <Application>Microsoft Office PowerPoint</Application>
  <PresentationFormat>Widescreen</PresentationFormat>
  <Paragraphs>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Atlanta</vt:lpstr>
      <vt:lpstr>DejaVu Sans</vt:lpstr>
      <vt:lpstr>Gill Sans MT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Ulcena</dc:title>
  <dc:subject/>
  <dc:creator>Ulcena, Jimmy</dc:creator>
  <dc:description/>
  <cp:lastModifiedBy>Ulcena, Jimmy</cp:lastModifiedBy>
  <cp:revision>14</cp:revision>
  <dcterms:created xsi:type="dcterms:W3CDTF">2021-08-03T18:46:47Z</dcterms:created>
  <dcterms:modified xsi:type="dcterms:W3CDTF">2021-08-16T11:38:10Z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PresentationFormat">
    <vt:lpwstr>Widescreen</vt:lpwstr>
  </property>
  <property fmtid="{D5CDD505-2E9C-101B-9397-08002B2CF9AE}" pid="4" name="Slides">
    <vt:i4>5</vt:i4>
  </property>
</Properties>
</file>